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0"/>
  </p:notes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262" r:id="rId9"/>
    <p:sldId id="269" r:id="rId10"/>
    <p:sldId id="264" r:id="rId11"/>
    <p:sldId id="268" r:id="rId12"/>
    <p:sldId id="265" r:id="rId13"/>
    <p:sldId id="271" r:id="rId14"/>
    <p:sldId id="274" r:id="rId15"/>
    <p:sldId id="273" r:id="rId16"/>
    <p:sldId id="272" r:id="rId17"/>
    <p:sldId id="266" r:id="rId18"/>
    <p:sldId id="267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1787" autoAdjust="0"/>
  </p:normalViewPr>
  <p:slideViewPr>
    <p:cSldViewPr>
      <p:cViewPr varScale="1">
        <p:scale>
          <a:sx n="63" d="100"/>
          <a:sy n="63" d="100"/>
        </p:scale>
        <p:origin x="-955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F37A2-20AD-4FF9-B5FB-F6840A00D2BB}" type="datetimeFigureOut">
              <a:rPr lang="fr-FR" smtClean="0"/>
              <a:pPr/>
              <a:t>20.09.16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5ABCB-3D77-4BC5-9338-029EA805D6D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histogramme</a:t>
            </a:r>
          </a:p>
          <a:p>
            <a:r>
              <a:rPr lang="fr-FR" dirty="0" smtClean="0"/>
              <a:t>(nom masculin)</a:t>
            </a:r>
          </a:p>
          <a:p>
            <a:r>
              <a:rPr lang="fr-FR" dirty="0" smtClean="0"/>
              <a:t>Graphique permettant de représenter les différentes classes d'une variable statistique en figurant chacune d'entre elles par un rectangle dont la dimension est proportionnelle à l'importance quantitative de chaque classe.</a:t>
            </a:r>
          </a:p>
          <a:p>
            <a:r>
              <a:rPr lang="fr-FR" dirty="0" smtClean="0"/>
              <a:t>Ex.: un histogramme permet de représenter la répartition statistique d'une population, des précipitations atmosphériques, 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5ABCB-3D77-4BC5-9338-029EA805D6D2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ectangle à coins arrondis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0DBC-5972-4CF5-82A4-E9B55363254C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EBAE-71DC-4BD1-93AD-E06882055F0E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0630-1994-478E-B918-688EF8105B91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A46A-3652-48F0-9ECB-7B91F70E9FD6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ectangle à coins arrondis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0356-F93E-4D0C-8157-F8D3310F16BA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fr-BE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67EA-230F-43E1-9308-3D3736631682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E42F-8E03-48CE-9DE3-0FBBA6C742FC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C86C-8875-40AF-934B-CEC9347D2DED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F5FC-2637-45D3-B53A-D689CC3BA8E2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ectangle à coins arrondis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269C-3AED-424C-9DF2-52FA798FB4B7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B2C06-71EF-487B-A8CF-7258B26F84C5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ectangle à coins arrondis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A6A885-754B-4BF9-B767-4B8FA69A0BFB}" type="datetime1">
              <a:rPr lang="fr-FR" smtClean="0"/>
              <a:pPr/>
              <a:t>20.09.16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Traitement de l’histogramme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772400" cy="65293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Égalisation de l’histogramme (exemple)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140968"/>
            <a:ext cx="4519786" cy="320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140968"/>
            <a:ext cx="4218037" cy="312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980728"/>
            <a:ext cx="3528392" cy="2220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908720"/>
            <a:ext cx="3600400" cy="224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772400" cy="65293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Égalisation de l’histogramme (exemple)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836712"/>
            <a:ext cx="7128792" cy="586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908720"/>
            <a:ext cx="6611119" cy="291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3933056"/>
            <a:ext cx="691276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683568" y="188640"/>
            <a:ext cx="7772400" cy="652934"/>
          </a:xfrm>
          <a:prstGeom prst="rect">
            <a:avLst/>
          </a:prstGeom>
        </p:spPr>
        <p:txBody>
          <a:bodyPr bIns="91440" anchor="b" anchorCtr="0">
            <a:normAutofit fontScale="90000" lnSpcReduction="10000"/>
          </a:bodyPr>
          <a:lstStyle/>
          <a:p>
            <a:pPr lvl="0">
              <a:spcBef>
                <a:spcPct val="0"/>
              </a:spcBef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Égalisation </a:t>
            </a:r>
            <a:r>
              <a:rPr lang="fr-FR" sz="4000" b="1" dirty="0" smtClean="0">
                <a:solidFill>
                  <a:schemeClr val="tx2"/>
                </a:solidFill>
              </a:rPr>
              <a:t>globale</a:t>
            </a: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l’histogramme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908720"/>
            <a:ext cx="6611119" cy="291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683568" y="188640"/>
            <a:ext cx="7772400" cy="652934"/>
          </a:xfrm>
          <a:prstGeom prst="rect">
            <a:avLst/>
          </a:prstGeom>
        </p:spPr>
        <p:txBody>
          <a:bodyPr bIns="91440" anchor="b" anchorCtr="0">
            <a:normAutofit fontScale="90000" lnSpcReduction="10000"/>
          </a:bodyPr>
          <a:lstStyle/>
          <a:p>
            <a:pPr lvl="0">
              <a:spcBef>
                <a:spcPct val="0"/>
              </a:spcBef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Égalisation </a:t>
            </a:r>
            <a:r>
              <a:rPr lang="fr-FR" sz="4000" b="1" dirty="0" smtClean="0">
                <a:solidFill>
                  <a:schemeClr val="tx2"/>
                </a:solidFill>
              </a:rPr>
              <a:t>locale </a:t>
            </a: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l’histogramme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908" y="3933056"/>
            <a:ext cx="66074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Appariement d’histogramme (</a:t>
            </a:r>
            <a:r>
              <a:rPr lang="fr-FR" dirty="0" err="1" smtClean="0"/>
              <a:t>Histogram</a:t>
            </a:r>
            <a:r>
              <a:rPr lang="fr-FR" dirty="0" smtClean="0"/>
              <a:t>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060848"/>
            <a:ext cx="4953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4005064"/>
            <a:ext cx="34194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661248"/>
            <a:ext cx="2781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Appariement d’histogramme (</a:t>
            </a:r>
            <a:r>
              <a:rPr lang="fr-FR" dirty="0" err="1" smtClean="0"/>
              <a:t>Histogram</a:t>
            </a:r>
            <a:r>
              <a:rPr lang="fr-FR" dirty="0" smtClean="0"/>
              <a:t> </a:t>
            </a:r>
            <a:r>
              <a:rPr lang="fr-FR" dirty="0" err="1" smtClean="0"/>
              <a:t>matching</a:t>
            </a:r>
            <a:r>
              <a:rPr lang="fr-FR" dirty="0" smtClean="0"/>
              <a:t>) (exemple)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74803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Glissement de l’histogramme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916832"/>
            <a:ext cx="74422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l’histogramme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412776"/>
            <a:ext cx="65976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Contraction de l’histogramme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484784"/>
            <a:ext cx="6192688" cy="519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Histogramme (nom masculin) : Graphique permettant de représenter les différentes classes d'une variable statistique en figurant chacune d'entre elles par un rectangle dont la dimension est proportionnelle à l'importance quantitative de chaque classe.</a:t>
            </a:r>
          </a:p>
          <a:p>
            <a:endParaRPr lang="fr-FR" dirty="0" smtClean="0"/>
          </a:p>
          <a:p>
            <a:r>
              <a:rPr lang="fr-FR" dirty="0" smtClean="0"/>
              <a:t>Ex.: un histogramme permet de représenter la répartition statistique d'une population, des précipitations atmosphériques, etc.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Histogramme (suite)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 Définition :  (ex : L = 256)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b="1" dirty="0" smtClean="0"/>
              <a:t>Fréquence d’apparition </a:t>
            </a:r>
            <a:r>
              <a:rPr lang="fr-FR" dirty="0" smtClean="0"/>
              <a:t>d’un niveau de gris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L’histogramme compact : pour B &lt;&lt; L</a:t>
            </a:r>
          </a:p>
          <a:p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844824"/>
            <a:ext cx="40481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3284984"/>
            <a:ext cx="16954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2348880"/>
            <a:ext cx="1828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4869160"/>
            <a:ext cx="39719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4869160"/>
            <a:ext cx="10191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7864" y="5373216"/>
            <a:ext cx="1368152" cy="63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des histogrammes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L’histogramme est un outil statistique </a:t>
            </a:r>
          </a:p>
          <a:p>
            <a:r>
              <a:rPr lang="fr-FR" dirty="0" smtClean="0"/>
              <a:t>La distribution des fréquence d’apparition des niveaux de gris dans l’image</a:t>
            </a:r>
          </a:p>
          <a:p>
            <a:r>
              <a:rPr lang="fr-FR" dirty="0" smtClean="0"/>
              <a:t>Exposition des image : Image sombre ou brillante (sous-exposée ou trop exposée)</a:t>
            </a:r>
          </a:p>
          <a:p>
            <a:r>
              <a:rPr lang="fr-FR" dirty="0" smtClean="0"/>
              <a:t>Ne </a:t>
            </a:r>
            <a:r>
              <a:rPr lang="fr-FR" dirty="0" smtClean="0"/>
              <a:t>donne pas </a:t>
            </a:r>
            <a:r>
              <a:rPr lang="fr-FR" dirty="0" smtClean="0"/>
              <a:t>d’information sur la présence ou pas de bruit !</a:t>
            </a:r>
          </a:p>
          <a:p>
            <a:r>
              <a:rPr lang="fr-FR" dirty="0" smtClean="0"/>
              <a:t>Les appareil photo moderne intègre un affichage temps réel d’histogramme</a:t>
            </a:r>
          </a:p>
          <a:p>
            <a:r>
              <a:rPr lang="fr-FR" dirty="0" smtClean="0"/>
              <a:t>Utilisé pour améliorer les images et </a:t>
            </a:r>
            <a:r>
              <a:rPr lang="fr-FR" b="1" dirty="0" smtClean="0"/>
              <a:t>particulièrement le contraste</a:t>
            </a:r>
            <a:r>
              <a:rPr lang="fr-FR" dirty="0" smtClean="0"/>
              <a:t> : Les méthodes de modification de l’histogramme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des histogrammes (suite)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900" y="2016125"/>
            <a:ext cx="795020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fr-FR" dirty="0" smtClean="0"/>
              <a:t>Image à faible contraste: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93122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des histogrammes (suite)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Image à contraste élevé :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			Histogramme bimodal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300" y="2076450"/>
            <a:ext cx="76454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des histogrammes (suite)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Image sombre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" y="2066925"/>
            <a:ext cx="77533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93122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des histogrammes (suite)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Image brillante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875" y="2009775"/>
            <a:ext cx="78422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772400" cy="65293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Égalisation de l’histogramme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83568" y="908720"/>
            <a:ext cx="8280920" cy="5688632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Objectif : obtenir la version la plus </a:t>
            </a:r>
            <a:r>
              <a:rPr lang="fr-FR" b="1" dirty="0" smtClean="0"/>
              <a:t>uniforme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possible</a:t>
            </a:r>
            <a:r>
              <a:rPr lang="fr-FR" dirty="0" smtClean="0"/>
              <a:t> de l’histogramme initial  </a:t>
            </a:r>
          </a:p>
          <a:p>
            <a:r>
              <a:rPr lang="fr-FR" dirty="0" smtClean="0"/>
              <a:t>Agir sur les niveaux de gris !!</a:t>
            </a:r>
          </a:p>
          <a:p>
            <a:r>
              <a:rPr lang="fr-FR" dirty="0" smtClean="0"/>
              <a:t>Utiliser une transformation T : tel que s</a:t>
            </a:r>
            <a:r>
              <a:rPr lang="fr-FR" baseline="-25000" dirty="0" smtClean="0"/>
              <a:t>k</a:t>
            </a:r>
            <a:r>
              <a:rPr lang="fr-FR" dirty="0" smtClean="0"/>
              <a:t> = T(r</a:t>
            </a:r>
            <a:r>
              <a:rPr lang="fr-FR" baseline="-25000" dirty="0" smtClean="0"/>
              <a:t>k</a:t>
            </a:r>
            <a:r>
              <a:rPr lang="fr-FR" dirty="0" smtClean="0"/>
              <a:t> )</a:t>
            </a:r>
          </a:p>
          <a:p>
            <a:r>
              <a:rPr lang="fr-FR" dirty="0" smtClean="0"/>
              <a:t>La transformation </a:t>
            </a:r>
            <a:r>
              <a:rPr lang="fr-FR" dirty="0" smtClean="0"/>
              <a:t>doit </a:t>
            </a:r>
            <a:r>
              <a:rPr lang="fr-FR" dirty="0" smtClean="0"/>
              <a:t>satisfaire deux conditions :</a:t>
            </a:r>
          </a:p>
          <a:p>
            <a:pPr lvl="1"/>
            <a:r>
              <a:rPr lang="fr-FR" dirty="0" smtClean="0"/>
              <a:t>T dois être croissante sur l’intervalle 0 ≤ r ≤ L-1 </a:t>
            </a:r>
          </a:p>
          <a:p>
            <a:pPr lvl="1"/>
            <a:r>
              <a:rPr lang="fr-FR" dirty="0" smtClean="0"/>
              <a:t>0  ≤  T(r)  ≤ L -1</a:t>
            </a:r>
          </a:p>
          <a:p>
            <a:pPr lvl="1">
              <a:buNone/>
            </a:pPr>
            <a:r>
              <a:rPr lang="fr-FR" dirty="0" smtClean="0"/>
              <a:t>(L : nombre de niveaux de gris)</a:t>
            </a:r>
          </a:p>
          <a:p>
            <a:r>
              <a:rPr lang="fr-FR" dirty="0" smtClean="0"/>
              <a:t> Exemple : la distribution de fréquence cumulative</a:t>
            </a:r>
          </a:p>
          <a:p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    </a:t>
            </a:r>
            <a:r>
              <a:rPr lang="fr-FR" b="1" dirty="0" smtClean="0"/>
              <a:t>n</a:t>
            </a:r>
            <a:r>
              <a:rPr lang="fr-FR" b="1" baseline="-25000" dirty="0" smtClean="0"/>
              <a:t>k</a:t>
            </a:r>
            <a:r>
              <a:rPr lang="fr-FR" dirty="0" smtClean="0"/>
              <a:t> est le nombre de pixels ayant le niveau de gris </a:t>
            </a:r>
            <a:r>
              <a:rPr lang="fr-FR" b="1" dirty="0" smtClean="0"/>
              <a:t>r</a:t>
            </a:r>
            <a:r>
              <a:rPr lang="fr-FR" b="1" baseline="-25000" dirty="0" smtClean="0"/>
              <a:t>k</a:t>
            </a:r>
            <a:r>
              <a:rPr lang="fr-FR" dirty="0" smtClean="0"/>
              <a:t> , et </a:t>
            </a:r>
            <a:r>
              <a:rPr lang="fr-FR" b="1" dirty="0" smtClean="0"/>
              <a:t>n</a:t>
            </a:r>
            <a:r>
              <a:rPr lang="fr-FR" dirty="0" smtClean="0"/>
              <a:t> est le nombre total de pixels</a:t>
            </a:r>
          </a:p>
          <a:p>
            <a:endParaRPr lang="fr-FR" dirty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99829" tIns="899829" rIns="899829" bIns="899829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968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688" y="4437112"/>
            <a:ext cx="4842592" cy="9222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ux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pitaux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apitaux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3029</TotalTime>
  <Words>429</Words>
  <Application>Microsoft Office PowerPoint</Application>
  <PresentationFormat>Affichage à l'écran (4:3)</PresentationFormat>
  <Paragraphs>105</Paragraphs>
  <Slides>18</Slides>
  <Notes>18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Capitaux</vt:lpstr>
      <vt:lpstr>Traitement de l’histogramme</vt:lpstr>
      <vt:lpstr>Histogramme</vt:lpstr>
      <vt:lpstr>Histogramme (suite)</vt:lpstr>
      <vt:lpstr>Interprétation des histogrammes</vt:lpstr>
      <vt:lpstr>Interprétation des histogrammes (suite)</vt:lpstr>
      <vt:lpstr>Interprétation des histogrammes (suite)</vt:lpstr>
      <vt:lpstr>Interprétation des histogrammes (suite)</vt:lpstr>
      <vt:lpstr>Interprétation des histogrammes (suite)</vt:lpstr>
      <vt:lpstr>Égalisation de l’histogramme</vt:lpstr>
      <vt:lpstr>Égalisation de l’histogramme (exemple)</vt:lpstr>
      <vt:lpstr>Égalisation de l’histogramme (exemple)</vt:lpstr>
      <vt:lpstr>Diapositive 12</vt:lpstr>
      <vt:lpstr>Diapositive 13</vt:lpstr>
      <vt:lpstr>Appariement d’histogramme (Histogram matching)</vt:lpstr>
      <vt:lpstr>Appariement d’histogramme (Histogram matching) (exemple)</vt:lpstr>
      <vt:lpstr>Glissement de l’histogramme</vt:lpstr>
      <vt:lpstr>Extension de l’histogramme</vt:lpstr>
      <vt:lpstr>Contraction de l’histogramme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transformation en niveau de gris</dc:title>
  <dc:creator>Mohamed DJEBBAR</dc:creator>
  <cp:lastModifiedBy>dido moh</cp:lastModifiedBy>
  <cp:revision>138</cp:revision>
  <dcterms:created xsi:type="dcterms:W3CDTF">2015-08-21T17:45:38Z</dcterms:created>
  <dcterms:modified xsi:type="dcterms:W3CDTF">2016-09-20T11:45:14Z</dcterms:modified>
</cp:coreProperties>
</file>